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9" r:id="rId9"/>
    <p:sldId id="266" r:id="rId10"/>
    <p:sldId id="268" r:id="rId11"/>
    <p:sldId id="270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5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68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36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4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4743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56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23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84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27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08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191C-CAE9-4A52-8E19-F6E82855F5D9}" type="datetimeFigureOut">
              <a:rPr lang="de-DE" smtClean="0"/>
              <a:t>26.11.2023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3B87-EB22-4CFA-82C8-9C944085D3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90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Das neue Betreuungsrecht Grundzüge und erste Erfahrungen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Dr. Rolf Marschner</a:t>
            </a:r>
          </a:p>
          <a:p>
            <a:r>
              <a:rPr lang="de-DE" dirty="0" smtClean="0"/>
              <a:t>28.11.2023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8465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Verhältnis Betreuungsrecht - Sozialrecht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Vorrang aller Leistungen nach dem SGB vor Betreuerbestellung (§§ 1814 Abs. 3 Satz 2 Nr. 2 BGB, 17 Abs. 4 Satz 2 SGB I)</a:t>
            </a:r>
          </a:p>
          <a:p>
            <a:r>
              <a:rPr lang="de-DE" dirty="0" smtClean="0"/>
              <a:t>Datenaustausch Betreuungsbehörde - Sozialleistungsträger</a:t>
            </a:r>
          </a:p>
          <a:p>
            <a:r>
              <a:rPr lang="de-DE" dirty="0" smtClean="0"/>
              <a:t>Schnittstellenproblematik: Beratungsstrukturen in Betreuungs- und Sozialrecht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005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Beteiligung der Betroffenen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Betreuungsvermeidung</a:t>
            </a:r>
          </a:p>
          <a:p>
            <a:r>
              <a:rPr lang="de-DE" dirty="0" smtClean="0"/>
              <a:t>Rechte im Betreuungsverfahren</a:t>
            </a:r>
          </a:p>
          <a:p>
            <a:r>
              <a:rPr lang="de-DE" dirty="0" smtClean="0"/>
              <a:t>Rechte während der Betreuung</a:t>
            </a:r>
          </a:p>
          <a:p>
            <a:r>
              <a:rPr lang="de-DE" dirty="0" smtClean="0"/>
              <a:t>Beschwerderechte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120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Auswirkungen auf die </a:t>
            </a:r>
            <a:r>
              <a:rPr lang="de-DE" dirty="0" smtClean="0"/>
              <a:t>praktische Arbeit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Höhere Anforderungen an rechtliche </a:t>
            </a:r>
            <a:r>
              <a:rPr lang="de-DE" dirty="0" smtClean="0"/>
              <a:t>Betreuer </a:t>
            </a:r>
            <a:r>
              <a:rPr lang="de-DE" smtClean="0"/>
              <a:t>und Betreute</a:t>
            </a:r>
            <a:endParaRPr lang="de-DE" dirty="0" smtClean="0"/>
          </a:p>
          <a:p>
            <a:r>
              <a:rPr lang="de-DE" dirty="0" smtClean="0"/>
              <a:t>Neue Konflikte zwischen Betreuern und in der Psychiatrie Tätigen?</a:t>
            </a:r>
          </a:p>
          <a:p>
            <a:r>
              <a:rPr lang="de-DE" dirty="0"/>
              <a:t>Aufgabenverlagerung in </a:t>
            </a:r>
            <a:r>
              <a:rPr lang="de-DE" dirty="0" smtClean="0"/>
              <a:t>das Sozialrecht, insbesondere die </a:t>
            </a:r>
            <a:r>
              <a:rPr lang="de-DE" dirty="0"/>
              <a:t>Eingliederungshilfe/Assistenzleistungen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544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              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Reformprozess</a:t>
            </a:r>
          </a:p>
          <a:p>
            <a:r>
              <a:rPr lang="de-DE" dirty="0" smtClean="0"/>
              <a:t>Grundzüge der Änderungen</a:t>
            </a:r>
          </a:p>
          <a:p>
            <a:r>
              <a:rPr lang="de-DE" dirty="0" smtClean="0"/>
              <a:t>Voraussetzungen der Betreuerbestellung</a:t>
            </a:r>
          </a:p>
          <a:p>
            <a:r>
              <a:rPr lang="de-DE" dirty="0" smtClean="0"/>
              <a:t>Pflichten des Betreuers, Wünsche und Wille des Betreuten</a:t>
            </a:r>
          </a:p>
          <a:p>
            <a:r>
              <a:rPr lang="de-DE" dirty="0" smtClean="0"/>
              <a:t>Zwang: Unterbringung, Fixierung und Zwangsbehandlung</a:t>
            </a:r>
          </a:p>
          <a:p>
            <a:r>
              <a:rPr lang="de-DE" dirty="0" smtClean="0"/>
              <a:t>Änderungen im Verfahrensrecht</a:t>
            </a:r>
          </a:p>
          <a:p>
            <a:r>
              <a:rPr lang="de-DE" dirty="0" smtClean="0"/>
              <a:t>Registrierung beruflicher Betreuer</a:t>
            </a:r>
          </a:p>
          <a:p>
            <a:r>
              <a:rPr lang="de-DE" dirty="0" smtClean="0"/>
              <a:t>Verhältnis zum Sozialrecht</a:t>
            </a:r>
          </a:p>
          <a:p>
            <a:r>
              <a:rPr lang="de-DE" dirty="0" smtClean="0"/>
              <a:t>Beteiligung der Betroffenen</a:t>
            </a:r>
          </a:p>
          <a:p>
            <a:r>
              <a:rPr lang="de-DE" dirty="0" smtClean="0"/>
              <a:t>Auswirkungen auf die </a:t>
            </a:r>
            <a:r>
              <a:rPr lang="de-DE" dirty="0" smtClean="0"/>
              <a:t>praktische Arbeit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67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Reformanlass und Reformprozess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Vom Betreuungsrecht 1992 zum Betreuungsrecht 2023</a:t>
            </a:r>
          </a:p>
          <a:p>
            <a:r>
              <a:rPr lang="de-DE" dirty="0" smtClean="0"/>
              <a:t>Betreuungsänderungsgesetze</a:t>
            </a:r>
          </a:p>
          <a:p>
            <a:r>
              <a:rPr lang="de-DE" dirty="0" smtClean="0"/>
              <a:t>Reform der Betreuervergütung 2005 und 2019</a:t>
            </a:r>
          </a:p>
          <a:p>
            <a:r>
              <a:rPr lang="de-DE" dirty="0" smtClean="0"/>
              <a:t>UN-Behindertenrechtskonvention 2009</a:t>
            </a:r>
          </a:p>
          <a:p>
            <a:r>
              <a:rPr lang="de-DE" dirty="0" smtClean="0"/>
              <a:t>Forschungsprojekte „Qualität“ und „andere Hilfen“</a:t>
            </a:r>
          </a:p>
          <a:p>
            <a:r>
              <a:rPr lang="de-DE" dirty="0" smtClean="0"/>
              <a:t>Facharbeitsgruppen, Selbstvertreterworkshop</a:t>
            </a:r>
          </a:p>
          <a:p>
            <a:r>
              <a:rPr lang="de-DE" dirty="0" smtClean="0"/>
              <a:t>Gesetzgebungsverfahren, Verkündung 04.05.2021</a:t>
            </a:r>
          </a:p>
          <a:p>
            <a:r>
              <a:rPr lang="de-DE" dirty="0" smtClean="0"/>
              <a:t>Reparaturgesetz und Betreuerregistrierungsverordnung</a:t>
            </a:r>
          </a:p>
          <a:p>
            <a:r>
              <a:rPr lang="de-DE" dirty="0" smtClean="0"/>
              <a:t>Bayerisches Gesetz zur Ausführung des Betreuungsgesetzes</a:t>
            </a:r>
          </a:p>
          <a:p>
            <a:r>
              <a:rPr lang="de-DE" dirty="0" smtClean="0"/>
              <a:t>Inkrafttreten 01.01.2023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129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Grundzüge der Änderungen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Neue §§: 1814ff. BGB</a:t>
            </a:r>
          </a:p>
          <a:p>
            <a:r>
              <a:rPr lang="de-DE" dirty="0" err="1" smtClean="0"/>
              <a:t>Entstigmatisierung</a:t>
            </a:r>
            <a:endParaRPr lang="de-DE" dirty="0" smtClean="0"/>
          </a:p>
          <a:p>
            <a:r>
              <a:rPr lang="de-DE" dirty="0" smtClean="0"/>
              <a:t>Wünsche und Wille statt Wohl des Betroffenen in allen Bereichen</a:t>
            </a:r>
          </a:p>
          <a:p>
            <a:r>
              <a:rPr lang="de-DE" dirty="0" smtClean="0"/>
              <a:t>Vorrang anderer (sozialer) </a:t>
            </a:r>
            <a:r>
              <a:rPr lang="de-DE" dirty="0"/>
              <a:t>H</a:t>
            </a:r>
            <a:r>
              <a:rPr lang="de-DE" dirty="0" smtClean="0"/>
              <a:t>ilfen</a:t>
            </a:r>
          </a:p>
          <a:p>
            <a:r>
              <a:rPr lang="de-DE" dirty="0" smtClean="0"/>
              <a:t>Unterstützte Entscheidungsfindung</a:t>
            </a:r>
          </a:p>
          <a:p>
            <a:r>
              <a:rPr lang="de-DE" dirty="0" smtClean="0"/>
              <a:t>Vertretung nur soweit erforderlich</a:t>
            </a:r>
          </a:p>
          <a:p>
            <a:r>
              <a:rPr lang="de-DE" dirty="0" smtClean="0"/>
              <a:t>Neue Aufgaben der Betreuungsbehörden: Erweiterte Unterstützung und Registrierung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982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  Betreuerbestellung (§§ 1814ff. BGB)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Unfähigkeit zur Besorgung von Angelegenheiten</a:t>
            </a:r>
          </a:p>
          <a:p>
            <a:r>
              <a:rPr lang="de-DE" dirty="0" smtClean="0"/>
              <a:t>Verursacht durch Krankheit und Behinderung</a:t>
            </a:r>
          </a:p>
          <a:p>
            <a:r>
              <a:rPr lang="de-DE" dirty="0" smtClean="0"/>
              <a:t>Ggf. Aufhebung der freien Willensbestimmung</a:t>
            </a:r>
          </a:p>
          <a:p>
            <a:r>
              <a:rPr lang="de-DE" dirty="0" smtClean="0"/>
              <a:t>Erforderlichkeit der Betreuung, insbesondere keine Vollmacht</a:t>
            </a:r>
          </a:p>
          <a:p>
            <a:r>
              <a:rPr lang="de-DE" dirty="0" smtClean="0"/>
              <a:t>Aufgabenkreis und Aufgabenbereiche  </a:t>
            </a:r>
          </a:p>
          <a:p>
            <a:r>
              <a:rPr lang="de-DE" dirty="0" smtClean="0"/>
              <a:t>Auswahl des Betreuers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910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Pflichten des Betreuers, Wünsche des</a:t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             Betreuten (§ 1821 BGB)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Feststellung der Wünsche</a:t>
            </a:r>
          </a:p>
          <a:p>
            <a:r>
              <a:rPr lang="de-DE" dirty="0" smtClean="0"/>
              <a:t>Unterstützung bei der Entscheidungsfindung und Umsetzung der Wünsche, Vertretung nur soweit erforderlich</a:t>
            </a:r>
          </a:p>
          <a:p>
            <a:r>
              <a:rPr lang="de-DE" dirty="0" smtClean="0"/>
              <a:t>Grenzen der Wunschbefolgung: Gefahr </a:t>
            </a:r>
            <a:r>
              <a:rPr lang="de-DE" u="sng" dirty="0" smtClean="0"/>
              <a:t>und</a:t>
            </a:r>
            <a:r>
              <a:rPr lang="de-DE" dirty="0" smtClean="0"/>
              <a:t> fehlende Entscheidungsfähigkeit</a:t>
            </a:r>
          </a:p>
          <a:p>
            <a:r>
              <a:rPr lang="de-DE" dirty="0" smtClean="0"/>
              <a:t>Hilfsweise: mutmaßlicher Wille</a:t>
            </a:r>
          </a:p>
          <a:p>
            <a:r>
              <a:rPr lang="de-DE" dirty="0" smtClean="0"/>
              <a:t>Persönlicher Kontakt und Besprechungspflicht</a:t>
            </a:r>
          </a:p>
          <a:p>
            <a:r>
              <a:rPr lang="de-DE" dirty="0" smtClean="0"/>
              <a:t>Rehabilitationsgrundsatz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79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               Unterbringung, Fixierung und </a:t>
            </a:r>
            <a:br>
              <a:rPr lang="de-DE" dirty="0" smtClean="0"/>
            </a:br>
            <a:r>
              <a:rPr lang="de-DE" dirty="0"/>
              <a:t> </a:t>
            </a:r>
            <a:r>
              <a:rPr lang="de-DE" dirty="0" smtClean="0"/>
              <a:t>        Zwangsbehandlung (§§ 1831, 1832 BGB)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Verzicht auf Wohl</a:t>
            </a:r>
          </a:p>
          <a:p>
            <a:r>
              <a:rPr lang="de-DE" dirty="0" smtClean="0"/>
              <a:t>Evaluation der bestehenden Vorschiften zur ZB</a:t>
            </a:r>
          </a:p>
          <a:p>
            <a:r>
              <a:rPr lang="de-DE" dirty="0" smtClean="0"/>
              <a:t>Verhältnis zur Unterbringung nach </a:t>
            </a:r>
            <a:r>
              <a:rPr lang="de-DE" dirty="0" err="1" smtClean="0"/>
              <a:t>PsychKHG</a:t>
            </a:r>
            <a:endParaRPr lang="de-DE" dirty="0" smtClean="0"/>
          </a:p>
          <a:p>
            <a:r>
              <a:rPr lang="de-DE" dirty="0" smtClean="0"/>
              <a:t>Zwang und UN-BRK</a:t>
            </a:r>
          </a:p>
          <a:p>
            <a:r>
              <a:rPr lang="de-DE" dirty="0" smtClean="0"/>
              <a:t>Selbstbestimmung durch Patientenverfügung und Behandlungsvereinbarung</a:t>
            </a:r>
          </a:p>
          <a:p>
            <a:r>
              <a:rPr lang="de-DE" dirty="0" smtClean="0"/>
              <a:t>Problem: Langfristige Unterbringungen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196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 Änderungen im Verfahrensrecht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Beratung und Aufsicht durch das Betreuungsgericht (§§ 1861, 1862 BGB)</a:t>
            </a:r>
          </a:p>
          <a:p>
            <a:r>
              <a:rPr lang="de-DE" dirty="0" smtClean="0"/>
              <a:t>Änderungen im </a:t>
            </a:r>
            <a:r>
              <a:rPr lang="de-DE" dirty="0" err="1" smtClean="0"/>
              <a:t>FamFG</a:t>
            </a:r>
            <a:r>
              <a:rPr lang="de-DE" dirty="0" smtClean="0"/>
              <a:t>, insb. Unterrichtung über Verfahrensverlauf (§ 275 Abs. 2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</a:p>
          <a:p>
            <a:r>
              <a:rPr lang="de-DE" dirty="0" smtClean="0"/>
              <a:t>Prozessfähigkeit, Ausschließlichkeitserklärung, Zustellungen</a:t>
            </a:r>
          </a:p>
          <a:p>
            <a:r>
              <a:rPr lang="de-DE" dirty="0" smtClean="0"/>
              <a:t>Verwaltungsverfahren</a:t>
            </a:r>
          </a:p>
          <a:p>
            <a:r>
              <a:rPr lang="de-DE" dirty="0" smtClean="0"/>
              <a:t>Kosten der Betreuung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382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        Betreuungsorganisationsgesetz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BtOG</a:t>
            </a:r>
            <a:r>
              <a:rPr lang="de-DE" dirty="0" smtClean="0"/>
              <a:t> statt BtBG</a:t>
            </a:r>
          </a:p>
          <a:p>
            <a:r>
              <a:rPr lang="de-DE" dirty="0" smtClean="0"/>
              <a:t>Stammbehörde</a:t>
            </a:r>
          </a:p>
          <a:p>
            <a:r>
              <a:rPr lang="de-DE" dirty="0" smtClean="0"/>
              <a:t>Datenschutz</a:t>
            </a:r>
          </a:p>
          <a:p>
            <a:r>
              <a:rPr lang="de-DE" dirty="0" smtClean="0"/>
              <a:t>Erweiterte Unterstützung (Case-Management zur Vermeidung einer Betreuung)</a:t>
            </a:r>
          </a:p>
          <a:p>
            <a:r>
              <a:rPr lang="de-DE" dirty="0" smtClean="0"/>
              <a:t>Registrierung beruflicher Betreuer (insb. Sachkundenachweis)</a:t>
            </a:r>
          </a:p>
          <a:p>
            <a:r>
              <a:rPr lang="de-DE" dirty="0" smtClean="0"/>
              <a:t>Vereinbarung ehrenamtlicher Betreuer mit Betreuungsverein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854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Breitbild</PresentationFormat>
  <Paragraphs>89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Das neue Betreuungsrecht Grundzüge und erste Erfahrungen </vt:lpstr>
      <vt:lpstr>                          Überblick</vt:lpstr>
      <vt:lpstr>          Reformanlass und Reformprozess</vt:lpstr>
      <vt:lpstr>           Grundzüge der Änderungen</vt:lpstr>
      <vt:lpstr>            Betreuerbestellung (§§ 1814ff. BGB)</vt:lpstr>
      <vt:lpstr>    Pflichten des Betreuers, Wünsche des               Betreuten (§ 1821 BGB)</vt:lpstr>
      <vt:lpstr>               Unterbringung, Fixierung und           Zwangsbehandlung (§§ 1831, 1832 BGB)</vt:lpstr>
      <vt:lpstr>          Änderungen im Verfahrensrecht</vt:lpstr>
      <vt:lpstr>         Betreuungsorganisationsgesetz</vt:lpstr>
      <vt:lpstr>   Verhältnis Betreuungsrecht - Sozialrecht</vt:lpstr>
      <vt:lpstr>            Beteiligung der Betroffenen</vt:lpstr>
      <vt:lpstr>Auswirkungen auf die praktische Arbeit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 des Betreuungsrechts – Von der Stellvertretung zur unterstützten Entscheidungsfindung</dc:title>
  <dc:creator>Marschner</dc:creator>
  <cp:lastModifiedBy>Kanzlei</cp:lastModifiedBy>
  <cp:revision>29</cp:revision>
  <dcterms:created xsi:type="dcterms:W3CDTF">2022-06-24T11:00:29Z</dcterms:created>
  <dcterms:modified xsi:type="dcterms:W3CDTF">2023-11-26T17:27:48Z</dcterms:modified>
</cp:coreProperties>
</file>